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64" r:id="rId9"/>
    <p:sldId id="265" r:id="rId10"/>
    <p:sldId id="267" r:id="rId11"/>
    <p:sldId id="263" r:id="rId12"/>
  </p:sldIdLst>
  <p:sldSz cx="12192000" cy="6858000"/>
  <p:notesSz cx="6858000" cy="9144000"/>
  <p:defaultTextStyle>
    <a:defPPr>
      <a:defRPr lang="en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00"/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63644-340B-6EDA-0C95-C8A2F8DC48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A369E-C37D-0F5E-09DA-60992A0B7E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703B1-E8DF-4D44-8FF3-437E126BE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51749-AE74-EE61-C757-AC71EC499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0F331-C68A-5F34-0EC1-D0659F537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336202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B0ED2-96CA-9BC4-9B96-212C78084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A6D0A7-1848-01AD-D134-F418B3424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A0E6A-457B-F62E-60F8-F22DF1D2D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AFDA9-6AD9-7EAD-A002-7B0044431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A9390-C221-BF43-F68B-973D23004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195809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B6077D-9739-2BFB-4A78-20AFD03A83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81524-F8CF-5515-9623-0FA0DB424B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B26F8-F1E7-0D27-87AC-E2D17E208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3E4D6-5BEA-6B28-00D6-2A1E08497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4F09C-7ECF-D9E5-877D-B8EBB49FD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142341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BF63B-A936-F9FA-3ACC-573D2CADE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867D9-D6BE-6233-885F-75E48D99E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80A6D-7611-2386-D922-A44E5579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BED96-5E8A-FBFC-8924-5C216912F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9DAC2-2D6B-9E7D-CAD6-DDC9FE9D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523359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D8A7-88DC-2C75-12D6-B517956EA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825AC-BF33-42E7-4216-D4BA90684F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87011-BAAB-8E08-E80B-1C957C55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A4834-483D-5507-A57C-03A9A3CB1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AA369-9410-D7BE-E8B9-7BFC4EEAE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322033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EC901-5988-AF1F-02DA-8DB2DCFC8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9035D-A053-B623-0FB2-83FD7F3950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5D1C97-2847-2A96-2666-67C017BC3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E52985-3325-E8D0-B37C-180143F07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0FEBF-9646-55FA-9E57-171103767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DECE5-AEF2-3105-1EDF-794FF9166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076686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65E8B-16EA-48A3-9179-FE8F72CB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5FC591-0298-2801-B468-4D1C2B1DF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2D58C2-DE03-EA45-D697-F80630D7E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23378C-E74A-5CA5-5C2D-68E39C6C2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CB6B0B-6E25-5F4A-BBF3-391ECFB30C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F4BC73-3305-3590-1761-A182C71FF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A76BF2-CA34-4B6F-9558-6A4862471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0A5B37-E308-411A-3544-2DEF7C670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909584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5AF42-3009-7E21-7C3B-6ED592074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CAF519-5BCB-C14E-BD6C-AD9C99162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76265-C20D-B768-4661-1E96ACD15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D6D615-5A83-4A4E-27D1-F0360DEEF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02020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8D624-09AB-7047-9CF7-C8766AAE6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A39149-1B88-3248-459C-05AE2104E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62C688-8D4A-AAA7-6E17-563ADAA1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177939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FFB1D-0F7C-76E2-E50B-15B4D23AE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5B44A-4CD9-A6C8-59BF-E313D590E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B32540-9DB4-B350-B646-5393F04D3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3AD1A-3F47-60B0-808A-4D2ED4C59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A376EE-D5F3-48AF-8494-41654B329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C0F6A-C67C-7472-6E4D-474AB480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546450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C658D-8FD8-4BD7-B0D3-D377A5940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1E8DBE-E03B-F638-949D-5365F43A9E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5A2A48-DA9B-2DDC-5C65-65562999A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4FC008-FC39-5781-FC1E-F72223E3D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03262-F820-A075-7922-BE2E8ECCC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8CDDB-94F4-A9E6-DEF3-32CB80D75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699532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B3D4F2-ECD5-9039-65DE-AE0FCB25C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EEB89-0378-6294-5C79-638625CB1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DC460-56B9-4547-CD33-2631796AFA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945268-B7C3-4841-AF46-749B500395DE}" type="datetimeFigureOut">
              <a:rPr lang="en-PT" smtClean="0"/>
              <a:t>11/14/2023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75F36-05DA-9ACF-727F-AD3695B88C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8080B-4377-A561-B170-DAF4403F30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BD0D0F-1180-B548-A7BD-8FA3AD63139C}" type="slidenum">
              <a:rPr lang="en-PT" smtClean="0"/>
              <a:t>‹nº›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98228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1688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8F9C0388-A0C9-1D49-3C25-6167A504C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CONCLUSÕES</a:t>
            </a:r>
          </a:p>
        </p:txBody>
      </p:sp>
      <p:sp>
        <p:nvSpPr>
          <p:cNvPr id="10" name="Marcador de Posição do Texto 9">
            <a:extLst>
              <a:ext uri="{FF2B5EF4-FFF2-40B4-BE49-F238E27FC236}">
                <a16:creationId xmlns:a16="http://schemas.microsoft.com/office/drawing/2014/main" id="{44606C30-0607-14F2-F64B-14B66CFC3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20" y="1549083"/>
            <a:ext cx="5183188" cy="823912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TRABALHO FUTURO</a:t>
            </a:r>
          </a:p>
        </p:txBody>
      </p:sp>
      <p:sp>
        <p:nvSpPr>
          <p:cNvPr id="12" name="Marcador de Posição de Conteúdo 11">
            <a:extLst>
              <a:ext uri="{FF2B5EF4-FFF2-40B4-BE49-F238E27FC236}">
                <a16:creationId xmlns:a16="http://schemas.microsoft.com/office/drawing/2014/main" id="{18D244CA-7E2D-208F-7A86-2628267B5C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20" y="2372995"/>
            <a:ext cx="5183188" cy="3684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18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Considerar series temporais</a:t>
            </a:r>
            <a:endParaRPr lang="pt-PT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18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Considerar outros índices e bandas</a:t>
            </a:r>
            <a:endParaRPr lang="pt-PT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18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Considerar outros tipos de estufas - estufas de sombra, estufas de vidro</a:t>
            </a:r>
            <a:endParaRPr lang="pt-PT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18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Abordagem multianual -criação de mapas coerentes ao longo do tempo</a:t>
            </a:r>
            <a:endParaRPr lang="pt-PT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18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Generalizar para aplicar a outras regiões do país</a:t>
            </a:r>
            <a:endParaRPr lang="pt-PT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pt-PT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Marcador de Posição de Conteúdo 11">
            <a:extLst>
              <a:ext uri="{FF2B5EF4-FFF2-40B4-BE49-F238E27FC236}">
                <a16:creationId xmlns:a16="http://schemas.microsoft.com/office/drawing/2014/main" id="{0FDF2BE9-41CC-2B59-52C2-492A77364B77}"/>
              </a:ext>
            </a:extLst>
          </p:cNvPr>
          <p:cNvSpPr txBox="1">
            <a:spLocks/>
          </p:cNvSpPr>
          <p:nvPr/>
        </p:nvSpPr>
        <p:spPr>
          <a:xfrm>
            <a:off x="814387" y="2505075"/>
            <a:ext cx="5183188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000000"/>
                </a:solidFill>
              </a:rPr>
              <a:t>Modelo com elevada variabilidade</a:t>
            </a:r>
          </a:p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000000"/>
                </a:solidFill>
              </a:rPr>
              <a:t>EC entre 12% e 18,9% e EO entre 25,35% e 36,99%</a:t>
            </a:r>
          </a:p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000000"/>
                </a:solidFill>
              </a:rPr>
              <a:t>Monitorização da evolução das estufas de plástico </a:t>
            </a:r>
          </a:p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000000"/>
                </a:solidFill>
              </a:rPr>
              <a:t>Ferramenta com interesse para os setores agrícola e ambiental</a:t>
            </a:r>
            <a:endParaRPr lang="pt-PT" sz="1800" dirty="0"/>
          </a:p>
          <a:p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451722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4371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E7D0AABE-1FD2-B76F-7358-4A37054274CA}"/>
              </a:ext>
            </a:extLst>
          </p:cNvPr>
          <p:cNvSpPr txBox="1"/>
          <p:nvPr/>
        </p:nvSpPr>
        <p:spPr>
          <a:xfrm>
            <a:off x="5277247" y="2481905"/>
            <a:ext cx="61663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2400" dirty="0">
                <a:solidFill>
                  <a:schemeClr val="accent6">
                    <a:lumMod val="50000"/>
                  </a:schemeClr>
                </a:solidFill>
              </a:rPr>
              <a:t>IDENTIFICAÇÃO DE ESTUFAS EM IMAGENS SENTINEL-2 DO SUDOESTE ALENTEJANO, USANDO DEEP LEARNING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A6B7848-72B7-339B-CD08-E5EF51969AEF}"/>
              </a:ext>
            </a:extLst>
          </p:cNvPr>
          <p:cNvSpPr txBox="1"/>
          <p:nvPr/>
        </p:nvSpPr>
        <p:spPr>
          <a:xfrm>
            <a:off x="6720396" y="4976184"/>
            <a:ext cx="47231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PT" dirty="0"/>
              <a:t>Inês Silveira, ISA </a:t>
            </a:r>
            <a:r>
              <a:rPr lang="pt-PT" dirty="0" err="1"/>
              <a:t>ULisboa</a:t>
            </a:r>
            <a:endParaRPr lang="pt-PT" dirty="0"/>
          </a:p>
          <a:p>
            <a:pPr algn="r"/>
            <a:r>
              <a:rPr lang="pt-PT" dirty="0"/>
              <a:t>Mário Caetano, DGT</a:t>
            </a:r>
          </a:p>
          <a:p>
            <a:pPr algn="r"/>
            <a:r>
              <a:rPr lang="pt-PT" dirty="0"/>
              <a:t>José Miguel Cardoso Pereira, CEF ISA </a:t>
            </a:r>
            <a:r>
              <a:rPr lang="pt-PT" dirty="0" err="1"/>
              <a:t>ULisboa</a:t>
            </a:r>
            <a:endParaRPr lang="pt-PT" dirty="0"/>
          </a:p>
          <a:p>
            <a:pPr algn="r"/>
            <a:r>
              <a:rPr lang="pt-PT" dirty="0"/>
              <a:t>Manuel </a:t>
            </a:r>
            <a:r>
              <a:rPr lang="pt-PT" dirty="0" err="1"/>
              <a:t>Campagnolo</a:t>
            </a:r>
            <a:r>
              <a:rPr lang="pt-PT" dirty="0"/>
              <a:t>, CEF ISA </a:t>
            </a:r>
            <a:r>
              <a:rPr lang="pt-PT" dirty="0" err="1"/>
              <a:t>ULisboa</a:t>
            </a:r>
            <a:endParaRPr lang="pt-PT" dirty="0"/>
          </a:p>
        </p:txBody>
      </p:sp>
      <p:pic>
        <p:nvPicPr>
          <p:cNvPr id="10" name="Imagem 9" descr="Uma imagem com mapa&#10;&#10;Descrição gerada automaticamente">
            <a:extLst>
              <a:ext uri="{FF2B5EF4-FFF2-40B4-BE49-F238E27FC236}">
                <a16:creationId xmlns:a16="http://schemas.microsoft.com/office/drawing/2014/main" id="{809EAB9E-6A03-9052-CAAD-FB2F0DBB9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52" y="1720427"/>
            <a:ext cx="3692582" cy="4456086"/>
          </a:xfrm>
          <a:prstGeom prst="rect">
            <a:avLst/>
          </a:prstGeom>
        </p:spPr>
      </p:pic>
      <p:pic>
        <p:nvPicPr>
          <p:cNvPr id="12" name="Imagem 11" descr="Uma imagem com água, mapa, Recursos hídricos, Massa de água&#10;&#10;Descrição gerada automaticamente">
            <a:extLst>
              <a:ext uri="{FF2B5EF4-FFF2-40B4-BE49-F238E27FC236}">
                <a16:creationId xmlns:a16="http://schemas.microsoft.com/office/drawing/2014/main" id="{50CF6028-BAFB-364A-09AD-E7D66E58E7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8821" y="2618913"/>
            <a:ext cx="1605478" cy="2517842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05BBBE7F-6436-0024-5EAD-FF910A32C09D}"/>
              </a:ext>
            </a:extLst>
          </p:cNvPr>
          <p:cNvSpPr/>
          <p:nvPr/>
        </p:nvSpPr>
        <p:spPr>
          <a:xfrm>
            <a:off x="1518082" y="5273336"/>
            <a:ext cx="133165" cy="2574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D76B455-0DF1-79AD-847C-4F12FA0E9B98}"/>
              </a:ext>
            </a:extLst>
          </p:cNvPr>
          <p:cNvSpPr/>
          <p:nvPr/>
        </p:nvSpPr>
        <p:spPr>
          <a:xfrm>
            <a:off x="3278821" y="2618913"/>
            <a:ext cx="1605478" cy="25178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6" name="Conexão reta 15">
            <a:extLst>
              <a:ext uri="{FF2B5EF4-FFF2-40B4-BE49-F238E27FC236}">
                <a16:creationId xmlns:a16="http://schemas.microsoft.com/office/drawing/2014/main" id="{535D5FFD-DE71-7807-8C52-8D8EDDDB470F}"/>
              </a:ext>
            </a:extLst>
          </p:cNvPr>
          <p:cNvCxnSpPr>
            <a:stCxn id="13" idx="0"/>
          </p:cNvCxnSpPr>
          <p:nvPr/>
        </p:nvCxnSpPr>
        <p:spPr>
          <a:xfrm flipV="1">
            <a:off x="1584665" y="2618913"/>
            <a:ext cx="1694156" cy="265442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B1A3D1A7-E147-B07C-761B-FACB85BDA79D}"/>
              </a:ext>
            </a:extLst>
          </p:cNvPr>
          <p:cNvCxnSpPr>
            <a:stCxn id="13" idx="2"/>
          </p:cNvCxnSpPr>
          <p:nvPr/>
        </p:nvCxnSpPr>
        <p:spPr>
          <a:xfrm flipV="1">
            <a:off x="1584665" y="5136755"/>
            <a:ext cx="1694156" cy="3940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xão reta 19">
            <a:extLst>
              <a:ext uri="{FF2B5EF4-FFF2-40B4-BE49-F238E27FC236}">
                <a16:creationId xmlns:a16="http://schemas.microsoft.com/office/drawing/2014/main" id="{E90460B6-E7DE-5A89-CF0E-FF56F87A96C1}"/>
              </a:ext>
            </a:extLst>
          </p:cNvPr>
          <p:cNvCxnSpPr>
            <a:cxnSpLocks/>
          </p:cNvCxnSpPr>
          <p:nvPr/>
        </p:nvCxnSpPr>
        <p:spPr>
          <a:xfrm>
            <a:off x="5277247" y="3877834"/>
            <a:ext cx="607324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1026" name="Picture 2" descr="Normas Gráficas | Instituto Superior de Agronomia">
            <a:extLst>
              <a:ext uri="{FF2B5EF4-FFF2-40B4-BE49-F238E27FC236}">
                <a16:creationId xmlns:a16="http://schemas.microsoft.com/office/drawing/2014/main" id="{E8D7128B-0D35-0F60-229F-4CA345CE5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426" y="478097"/>
            <a:ext cx="2369122" cy="1065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D240B03B-7F21-228F-D37E-05A82D32B145}"/>
              </a:ext>
            </a:extLst>
          </p:cNvPr>
          <p:cNvSpPr txBox="1"/>
          <p:nvPr/>
        </p:nvSpPr>
        <p:spPr>
          <a:xfrm>
            <a:off x="9679539" y="3876059"/>
            <a:ext cx="1764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P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Novembro 2023</a:t>
            </a:r>
          </a:p>
        </p:txBody>
      </p:sp>
    </p:spTree>
    <p:extLst>
      <p:ext uri="{BB962C8B-B14F-4D97-AF65-F5344CB8AC3E}">
        <p14:creationId xmlns:p14="http://schemas.microsoft.com/office/powerpoint/2010/main" val="3243220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50031A-99EF-FD05-C496-D6320D46C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9586"/>
            <a:ext cx="10515600" cy="1325563"/>
          </a:xfrm>
        </p:spPr>
        <p:txBody>
          <a:bodyPr>
            <a:normAutofit/>
          </a:bodyPr>
          <a:lstStyle/>
          <a:p>
            <a:r>
              <a:rPr lang="pt-PT" sz="3200" dirty="0"/>
              <a:t>MOTIVAÇÃO</a:t>
            </a:r>
            <a:r>
              <a:rPr lang="pt-PT" sz="3600" dirty="0"/>
              <a:t> E OBJECTIVOS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EB3F329-81D7-0F18-98CE-1F37DD4BC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5209"/>
            <a:ext cx="10515600" cy="3761753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000" b="0" i="0" dirty="0">
                <a:solidFill>
                  <a:srgbClr val="000000"/>
                </a:solidFill>
                <a:effectLst/>
              </a:rPr>
              <a:t>Aumento significativo na utilização das estufas de plástico na agricultura</a:t>
            </a:r>
            <a:endParaRPr lang="pt-PT" sz="2000" dirty="0"/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000" b="0" i="0" dirty="0">
                <a:solidFill>
                  <a:srgbClr val="000000"/>
                </a:solidFill>
                <a:effectLst/>
              </a:rPr>
              <a:t>Preocupações ambientais</a:t>
            </a:r>
            <a:endParaRPr lang="pt-PT" sz="2000" dirty="0"/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000" b="0" i="0" dirty="0">
                <a:solidFill>
                  <a:srgbClr val="000000"/>
                </a:solidFill>
                <a:effectLst/>
              </a:rPr>
              <a:t>Preocupações sociais</a:t>
            </a:r>
            <a:endParaRPr lang="pt-PT" sz="2000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pt-PT" sz="2000" b="0" i="0" dirty="0">
                <a:solidFill>
                  <a:srgbClr val="000000"/>
                </a:solidFill>
                <a:effectLst/>
                <a:latin typeface="YALBs0kBfmE 0"/>
              </a:rPr>
              <a:t>Mapeamento de estufas feito manualmente é muito exigente.</a:t>
            </a:r>
            <a:endParaRPr lang="pt-PT" sz="2000" dirty="0">
              <a:solidFill>
                <a:srgbClr val="000000"/>
              </a:solidFill>
              <a:effectLst/>
              <a:latin typeface="YALBs0kBfmE 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pt-PT" sz="2000" b="0" i="0" dirty="0">
                <a:solidFill>
                  <a:srgbClr val="000000"/>
                </a:solidFill>
                <a:effectLst/>
                <a:latin typeface="YALBs0kBfmE 0"/>
              </a:rPr>
              <a:t>Este trabalho descreve um </a:t>
            </a:r>
            <a:r>
              <a:rPr lang="pt-PT" sz="2000" b="1" i="0" dirty="0">
                <a:solidFill>
                  <a:srgbClr val="000000"/>
                </a:solidFill>
                <a:effectLst/>
                <a:latin typeface="YALBs0kBfmE 0"/>
              </a:rPr>
              <a:t>algoritmo de segmentação de imagem de Sentinel-2</a:t>
            </a:r>
            <a:r>
              <a:rPr lang="pt-PT" sz="2000" b="0" i="0" dirty="0">
                <a:solidFill>
                  <a:srgbClr val="000000"/>
                </a:solidFill>
                <a:effectLst/>
                <a:latin typeface="YALBs0kBfmE 0"/>
              </a:rPr>
              <a:t>, usando o modelo </a:t>
            </a:r>
            <a:r>
              <a:rPr lang="pt-PT" sz="2000" b="0" i="0" dirty="0" err="1">
                <a:solidFill>
                  <a:srgbClr val="000000"/>
                </a:solidFill>
                <a:effectLst/>
                <a:latin typeface="YALBs0kBfmE 0"/>
              </a:rPr>
              <a:t>deep</a:t>
            </a:r>
            <a:r>
              <a:rPr lang="pt-PT" sz="2000" b="0" i="0" dirty="0">
                <a:solidFill>
                  <a:srgbClr val="000000"/>
                </a:solidFill>
                <a:effectLst/>
                <a:latin typeface="YALBs0kBfmE 0"/>
              </a:rPr>
              <a:t> </a:t>
            </a:r>
            <a:r>
              <a:rPr lang="pt-PT" sz="2000" b="0" i="0" dirty="0" err="1">
                <a:solidFill>
                  <a:srgbClr val="000000"/>
                </a:solidFill>
                <a:effectLst/>
                <a:latin typeface="YALBs0kBfmE 0"/>
              </a:rPr>
              <a:t>learning</a:t>
            </a:r>
            <a:r>
              <a:rPr lang="pt-PT" sz="2000" b="0" i="0" dirty="0">
                <a:solidFill>
                  <a:srgbClr val="000000"/>
                </a:solidFill>
                <a:effectLst/>
                <a:latin typeface="YALBs0kBfmE 0"/>
              </a:rPr>
              <a:t> do tipo U-net para a automatização da identificação de estufas de plástico, com elevada exatidão.</a:t>
            </a:r>
            <a:endParaRPr lang="pt-PT" sz="2000" dirty="0">
              <a:solidFill>
                <a:srgbClr val="000000"/>
              </a:solidFill>
              <a:effectLst/>
              <a:latin typeface="YALBs0kBfmE 0"/>
            </a:endParaRPr>
          </a:p>
          <a:p>
            <a:pPr algn="just"/>
            <a:endParaRPr lang="pt-PT" sz="2000" dirty="0"/>
          </a:p>
        </p:txBody>
      </p:sp>
    </p:spTree>
    <p:extLst>
      <p:ext uri="{BB962C8B-B14F-4D97-AF65-F5344CB8AC3E}">
        <p14:creationId xmlns:p14="http://schemas.microsoft.com/office/powerpoint/2010/main" val="82249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Saturação de cores, desenhos de criança, arte, Azul majorelle&#10;&#10;Descrição gerada automaticamente">
            <a:extLst>
              <a:ext uri="{FF2B5EF4-FFF2-40B4-BE49-F238E27FC236}">
                <a16:creationId xmlns:a16="http://schemas.microsoft.com/office/drawing/2014/main" id="{153E6075-6A8B-8AF1-E5AF-32D778938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4615" y="1444138"/>
            <a:ext cx="2141258" cy="4346695"/>
          </a:xfrm>
          <a:prstGeom prst="rect">
            <a:avLst/>
          </a:prstGeom>
        </p:spPr>
      </p:pic>
      <p:pic>
        <p:nvPicPr>
          <p:cNvPr id="5" name="Imagem 4" descr="Uma imagem com mapa, água, Verde-azulado, Turquesa&#10;&#10;Descrição gerada automaticamente">
            <a:extLst>
              <a:ext uri="{FF2B5EF4-FFF2-40B4-BE49-F238E27FC236}">
                <a16:creationId xmlns:a16="http://schemas.microsoft.com/office/drawing/2014/main" id="{13054383-E47E-557A-2BD9-3FAB588B75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13" r="7834"/>
          <a:stretch/>
        </p:blipFill>
        <p:spPr>
          <a:xfrm>
            <a:off x="6870581" y="1444138"/>
            <a:ext cx="2141258" cy="434669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E923021-2BDD-9EDA-B6E2-D66B3B558E68}"/>
              </a:ext>
            </a:extLst>
          </p:cNvPr>
          <p:cNvSpPr txBox="1"/>
          <p:nvPr/>
        </p:nvSpPr>
        <p:spPr>
          <a:xfrm>
            <a:off x="1228725" y="1638300"/>
            <a:ext cx="3844579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PT" b="1" dirty="0"/>
              <a:t>DADOS DE REFERÊNCIA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Perímetro de Rega do Mira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Levantamento feito manualmente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Dados de Julho 2022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82712C1-6A99-A82A-39A3-1713A90D1228}"/>
              </a:ext>
            </a:extLst>
          </p:cNvPr>
          <p:cNvSpPr txBox="1"/>
          <p:nvPr/>
        </p:nvSpPr>
        <p:spPr>
          <a:xfrm>
            <a:off x="1228725" y="3429000"/>
            <a:ext cx="5189080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PT" b="1" dirty="0"/>
              <a:t>IMAGENS SENTINEL-2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Uma única imagem de 23 Julho 2022 – sem nuvens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Bandas utilizadas: B2, B3, B4 e B8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Índices: </a:t>
            </a:r>
            <a:r>
              <a:rPr lang="pt-PT" dirty="0" err="1"/>
              <a:t>Retrogressive</a:t>
            </a:r>
            <a:r>
              <a:rPr lang="pt-PT" dirty="0"/>
              <a:t> </a:t>
            </a:r>
            <a:r>
              <a:rPr lang="pt-PT" dirty="0" err="1"/>
              <a:t>Plastic</a:t>
            </a:r>
            <a:r>
              <a:rPr lang="pt-PT" dirty="0"/>
              <a:t> </a:t>
            </a:r>
            <a:r>
              <a:rPr lang="pt-PT" dirty="0" err="1"/>
              <a:t>Greenhouse</a:t>
            </a:r>
            <a:r>
              <a:rPr lang="pt-PT" dirty="0"/>
              <a:t> Index (RPGI), </a:t>
            </a:r>
            <a:r>
              <a:rPr lang="pt-PT" dirty="0" err="1"/>
              <a:t>Normalized</a:t>
            </a:r>
            <a:r>
              <a:rPr lang="pt-PT" dirty="0"/>
              <a:t> </a:t>
            </a:r>
            <a:r>
              <a:rPr lang="pt-PT" dirty="0" err="1"/>
              <a:t>Difference</a:t>
            </a:r>
            <a:r>
              <a:rPr lang="pt-PT" dirty="0"/>
              <a:t> </a:t>
            </a:r>
            <a:r>
              <a:rPr lang="pt-PT" dirty="0" err="1"/>
              <a:t>Vegetation</a:t>
            </a:r>
            <a:r>
              <a:rPr lang="pt-PT" dirty="0"/>
              <a:t> Index (NDVI), Albedo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64DC97D-2C32-0719-416A-A9B60F9D7B65}"/>
              </a:ext>
            </a:extLst>
          </p:cNvPr>
          <p:cNvSpPr txBox="1"/>
          <p:nvPr/>
        </p:nvSpPr>
        <p:spPr>
          <a:xfrm>
            <a:off x="6772275" y="5958988"/>
            <a:ext cx="48335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b="0" i="0" dirty="0" err="1">
                <a:solidFill>
                  <a:srgbClr val="000000"/>
                </a:solidFill>
                <a:effectLst/>
              </a:rPr>
              <a:t>Fig</a:t>
            </a:r>
            <a:r>
              <a:rPr lang="pt-PT" sz="1100" b="0" i="0" dirty="0">
                <a:solidFill>
                  <a:srgbClr val="000000"/>
                </a:solidFill>
                <a:effectLst/>
              </a:rPr>
              <a:t> 1 e 2 - da esquerda para a direita. </a:t>
            </a:r>
            <a:r>
              <a:rPr lang="pt-PT" sz="1100" b="0" i="0" dirty="0" err="1">
                <a:solidFill>
                  <a:srgbClr val="000000"/>
                </a:solidFill>
                <a:effectLst/>
              </a:rPr>
              <a:t>Fig</a:t>
            </a:r>
            <a:r>
              <a:rPr lang="pt-PT" sz="1100" b="0" i="0" dirty="0">
                <a:solidFill>
                  <a:srgbClr val="000000"/>
                </a:solidFill>
                <a:effectLst/>
              </a:rPr>
              <a:t> 1 - polígonos no SW Alentejano que identificam estufas de plástico. Fig.2 - RGB = NDVI, RPGI, albedo</a:t>
            </a:r>
            <a:endParaRPr lang="pt-PT" sz="1100" dirty="0"/>
          </a:p>
        </p:txBody>
      </p:sp>
    </p:spTree>
    <p:extLst>
      <p:ext uri="{BB962C8B-B14F-4D97-AF65-F5344CB8AC3E}">
        <p14:creationId xmlns:p14="http://schemas.microsoft.com/office/powerpoint/2010/main" val="1460682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39EC4B-EE3C-784C-6D40-25BDE3F38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897" y="842591"/>
            <a:ext cx="4398135" cy="1600200"/>
          </a:xfrm>
        </p:spPr>
        <p:txBody>
          <a:bodyPr>
            <a:normAutofit/>
          </a:bodyPr>
          <a:lstStyle/>
          <a:p>
            <a:r>
              <a:rPr lang="pt-PT" sz="2800" dirty="0"/>
              <a:t>SEGMENTAÇÃO DE IMAGEM </a:t>
            </a:r>
          </a:p>
        </p:txBody>
      </p:sp>
      <p:pic>
        <p:nvPicPr>
          <p:cNvPr id="7" name="Marcador de Posição de Conteúdo 6" descr="Uma imagem com texto, captura de ecrã, design gráfico, Gráficos&#10;&#10;Descrição gerada automaticamente">
            <a:extLst>
              <a:ext uri="{FF2B5EF4-FFF2-40B4-BE49-F238E27FC236}">
                <a16:creationId xmlns:a16="http://schemas.microsoft.com/office/drawing/2014/main" id="{B261EE85-8545-F0E7-F955-674DE01D1A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5031" t="10035" r="50066" b="23320"/>
          <a:stretch/>
        </p:blipFill>
        <p:spPr>
          <a:xfrm>
            <a:off x="5283095" y="862469"/>
            <a:ext cx="1763917" cy="4436927"/>
          </a:xfrm>
        </p:spPr>
      </p:pic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1E2DB156-1964-2131-48F1-D14E5268A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4897" y="2597170"/>
            <a:ext cx="3932237" cy="2758059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1800" dirty="0"/>
              <a:t>Modelo U-net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1800" dirty="0"/>
              <a:t>160 blocos de imagens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1800" dirty="0"/>
              <a:t>160 blocos de </a:t>
            </a:r>
            <a:r>
              <a:rPr lang="pt-PT" sz="1800" dirty="0" err="1"/>
              <a:t>labels</a:t>
            </a:r>
            <a:r>
              <a:rPr lang="pt-PT" sz="1800" dirty="0"/>
              <a:t> (máscara)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1800" dirty="0"/>
              <a:t>Treinado com 80% dos blocos e testado com os restantes 20%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CE74870-FF0A-2421-AD6F-73260ED741C9}"/>
              </a:ext>
            </a:extLst>
          </p:cNvPr>
          <p:cNvSpPr txBox="1"/>
          <p:nvPr/>
        </p:nvSpPr>
        <p:spPr>
          <a:xfrm>
            <a:off x="5283094" y="5375107"/>
            <a:ext cx="61027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b="0" i="0" dirty="0">
                <a:solidFill>
                  <a:srgbClr val="000000"/>
                </a:solidFill>
                <a:effectLst/>
                <a:latin typeface="YALBs0kBfmE 0"/>
              </a:rPr>
              <a:t>Fig. 3, 4 e 5 - da esquerda para a direita. </a:t>
            </a:r>
            <a:endParaRPr lang="pt-PT" sz="1100" dirty="0">
              <a:solidFill>
                <a:srgbClr val="000000"/>
              </a:solidFill>
              <a:effectLst/>
              <a:latin typeface="YALBs0kBfmE 0"/>
            </a:endParaRPr>
          </a:p>
          <a:p>
            <a:r>
              <a:rPr lang="pt-PT" sz="1100" b="0" i="0" dirty="0">
                <a:solidFill>
                  <a:srgbClr val="000000"/>
                </a:solidFill>
                <a:effectLst/>
                <a:latin typeface="YALBs0kBfmE 0"/>
              </a:rPr>
              <a:t>Fig. 3 - Polígonos no SW Alentejano que identificam estufas de plástico (</a:t>
            </a:r>
            <a:r>
              <a:rPr lang="pt-PT" sz="1100" b="0" i="0" dirty="0" err="1">
                <a:solidFill>
                  <a:srgbClr val="000000"/>
                </a:solidFill>
                <a:effectLst/>
                <a:latin typeface="YALBs0kBfmE 0"/>
              </a:rPr>
              <a:t>labels</a:t>
            </a:r>
            <a:r>
              <a:rPr lang="pt-PT" sz="1100" b="0" i="0" dirty="0">
                <a:solidFill>
                  <a:srgbClr val="000000"/>
                </a:solidFill>
                <a:effectLst/>
                <a:latin typeface="YALBs0kBfmE 0"/>
              </a:rPr>
              <a:t>). </a:t>
            </a:r>
            <a:endParaRPr lang="pt-PT" sz="1100" dirty="0">
              <a:solidFill>
                <a:srgbClr val="000000"/>
              </a:solidFill>
              <a:effectLst/>
              <a:latin typeface="YALBs0kBfmE 0"/>
            </a:endParaRPr>
          </a:p>
          <a:p>
            <a:r>
              <a:rPr lang="pt-PT" sz="1100" b="0" i="0" dirty="0">
                <a:solidFill>
                  <a:srgbClr val="000000"/>
                </a:solidFill>
                <a:effectLst/>
                <a:latin typeface="YALBs0kBfmE 0"/>
              </a:rPr>
              <a:t>Fig. 4 - RGB = NDVI, RPGI, albedo</a:t>
            </a:r>
            <a:endParaRPr lang="pt-PT" sz="1100" dirty="0">
              <a:solidFill>
                <a:srgbClr val="000000"/>
              </a:solidFill>
              <a:effectLst/>
              <a:latin typeface="YALBs0kBfmE 0"/>
            </a:endParaRPr>
          </a:p>
          <a:p>
            <a:r>
              <a:rPr lang="pt-PT" sz="1100" b="0" i="0" dirty="0">
                <a:solidFill>
                  <a:srgbClr val="000000"/>
                </a:solidFill>
                <a:effectLst/>
                <a:latin typeface="YALBs0kBfmE 0"/>
              </a:rPr>
              <a:t>Fig. 5 - Imagem das estufas de plástico criada pelo algoritmo</a:t>
            </a:r>
            <a:endParaRPr lang="pt-PT" sz="1100" dirty="0">
              <a:solidFill>
                <a:srgbClr val="000000"/>
              </a:solidFill>
              <a:effectLst/>
              <a:latin typeface="YALBs0kBfmE 0"/>
            </a:endParaRPr>
          </a:p>
        </p:txBody>
      </p:sp>
      <p:pic>
        <p:nvPicPr>
          <p:cNvPr id="9" name="Imagem 8" descr="Uma imagem com texto, captura de ecrã, design gráfico, Gráficos&#10;&#10;Descrição gerada automaticamente">
            <a:extLst>
              <a:ext uri="{FF2B5EF4-FFF2-40B4-BE49-F238E27FC236}">
                <a16:creationId xmlns:a16="http://schemas.microsoft.com/office/drawing/2014/main" id="{376ADA23-FC46-786A-CDBB-EFD938CD2B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266" t="9944" r="33182" b="23118"/>
          <a:stretch/>
        </p:blipFill>
        <p:spPr>
          <a:xfrm>
            <a:off x="7167042" y="862469"/>
            <a:ext cx="1833970" cy="4440139"/>
          </a:xfrm>
          <a:prstGeom prst="rect">
            <a:avLst/>
          </a:prstGeom>
        </p:spPr>
      </p:pic>
      <p:pic>
        <p:nvPicPr>
          <p:cNvPr id="11" name="Imagem 10" descr="Uma imagem com texto, captura de ecrã, design gráfico, Gráficos&#10;&#10;Descrição gerada automaticamente">
            <a:extLst>
              <a:ext uri="{FF2B5EF4-FFF2-40B4-BE49-F238E27FC236}">
                <a16:creationId xmlns:a16="http://schemas.microsoft.com/office/drawing/2014/main" id="{7BE4584C-146E-83B7-2849-D83A97CBE3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525" t="7921" r="7433" b="23168"/>
          <a:stretch/>
        </p:blipFill>
        <p:spPr>
          <a:xfrm>
            <a:off x="9668022" y="862469"/>
            <a:ext cx="1717790" cy="4426526"/>
          </a:xfrm>
          <a:prstGeom prst="rect">
            <a:avLst/>
          </a:prstGeom>
        </p:spPr>
      </p:pic>
      <p:sp>
        <p:nvSpPr>
          <p:cNvPr id="3" name="Seta: Para a Direita 2">
            <a:extLst>
              <a:ext uri="{FF2B5EF4-FFF2-40B4-BE49-F238E27FC236}">
                <a16:creationId xmlns:a16="http://schemas.microsoft.com/office/drawing/2014/main" id="{56786F4F-FF56-CFD6-64A2-F5E46389647D}"/>
              </a:ext>
            </a:extLst>
          </p:cNvPr>
          <p:cNvSpPr/>
          <p:nvPr/>
        </p:nvSpPr>
        <p:spPr>
          <a:xfrm>
            <a:off x="9167659" y="2886958"/>
            <a:ext cx="345440" cy="391160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5207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ítulo 1">
            <a:extLst>
              <a:ext uri="{FF2B5EF4-FFF2-40B4-BE49-F238E27FC236}">
                <a16:creationId xmlns:a16="http://schemas.microsoft.com/office/drawing/2014/main" id="{7D189A49-1E20-CF48-C719-381B30857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1690" y="395430"/>
            <a:ext cx="7546390" cy="984128"/>
          </a:xfrm>
        </p:spPr>
        <p:txBody>
          <a:bodyPr>
            <a:normAutofit/>
          </a:bodyPr>
          <a:lstStyle/>
          <a:p>
            <a:pPr algn="r"/>
            <a:r>
              <a:rPr lang="pt-PT" sz="3600" dirty="0"/>
              <a:t>K-FOLD CROSS VALIDATION</a:t>
            </a:r>
          </a:p>
        </p:txBody>
      </p:sp>
      <p:pic>
        <p:nvPicPr>
          <p:cNvPr id="15" name="Marcador de Posição de Conteúdo 5" descr="Uma imagem com texto, captura de ecrã, software, ecrã&#10;&#10;Descrição gerada automaticamente">
            <a:extLst>
              <a:ext uri="{FF2B5EF4-FFF2-40B4-BE49-F238E27FC236}">
                <a16:creationId xmlns:a16="http://schemas.microsoft.com/office/drawing/2014/main" id="{C44D90E0-4F67-A703-06D8-EC02565BB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08" y="1673485"/>
            <a:ext cx="6172200" cy="4275207"/>
          </a:xfrm>
          <a:prstGeom prst="rect">
            <a:avLst/>
          </a:prstGeom>
        </p:spPr>
      </p:pic>
      <p:sp>
        <p:nvSpPr>
          <p:cNvPr id="16" name="Retângulo 15">
            <a:extLst>
              <a:ext uri="{FF2B5EF4-FFF2-40B4-BE49-F238E27FC236}">
                <a16:creationId xmlns:a16="http://schemas.microsoft.com/office/drawing/2014/main" id="{127D7DF6-F62F-330C-6BD8-20EE87491FF4}"/>
              </a:ext>
            </a:extLst>
          </p:cNvPr>
          <p:cNvSpPr/>
          <p:nvPr/>
        </p:nvSpPr>
        <p:spPr>
          <a:xfrm>
            <a:off x="5227571" y="4098772"/>
            <a:ext cx="1511929" cy="380245"/>
          </a:xfrm>
          <a:prstGeom prst="rect">
            <a:avLst/>
          </a:prstGeom>
          <a:solidFill>
            <a:srgbClr val="E9E9E9"/>
          </a:solidFill>
          <a:ln>
            <a:solidFill>
              <a:srgbClr val="E9E9E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DC96E04-F872-B225-87B9-C9A96BD75B8F}"/>
              </a:ext>
            </a:extLst>
          </p:cNvPr>
          <p:cNvSpPr/>
          <p:nvPr/>
        </p:nvSpPr>
        <p:spPr>
          <a:xfrm>
            <a:off x="3170926" y="5556380"/>
            <a:ext cx="1511929" cy="380245"/>
          </a:xfrm>
          <a:prstGeom prst="rect">
            <a:avLst/>
          </a:prstGeom>
          <a:solidFill>
            <a:srgbClr val="E9E9E9"/>
          </a:solidFill>
          <a:ln>
            <a:solidFill>
              <a:srgbClr val="E9E9E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ECF0287-9D52-3270-65EA-C57D12FA4450}"/>
              </a:ext>
            </a:extLst>
          </p:cNvPr>
          <p:cNvSpPr txBox="1"/>
          <p:nvPr/>
        </p:nvSpPr>
        <p:spPr>
          <a:xfrm>
            <a:off x="5227571" y="4035397"/>
            <a:ext cx="1151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600" dirty="0" err="1"/>
              <a:t>Confusion</a:t>
            </a:r>
            <a:r>
              <a:rPr lang="pt-PT" sz="1600" dirty="0"/>
              <a:t> </a:t>
            </a:r>
          </a:p>
          <a:p>
            <a:pPr algn="ctr"/>
            <a:r>
              <a:rPr lang="pt-PT" sz="1600" dirty="0" err="1"/>
              <a:t>matrix</a:t>
            </a:r>
            <a:endParaRPr lang="pt-PT" sz="1600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60F8108-25BB-FB5B-ACFA-2BAF2A7CF7D1}"/>
              </a:ext>
            </a:extLst>
          </p:cNvPr>
          <p:cNvSpPr txBox="1"/>
          <p:nvPr/>
        </p:nvSpPr>
        <p:spPr>
          <a:xfrm>
            <a:off x="2113152" y="5544313"/>
            <a:ext cx="2569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/>
              <a:t>Average</a:t>
            </a:r>
            <a:r>
              <a:rPr lang="pt-PT" sz="1600" dirty="0"/>
              <a:t> </a:t>
            </a:r>
            <a:r>
              <a:rPr lang="pt-PT" sz="1600" dirty="0" err="1"/>
              <a:t>confusion</a:t>
            </a:r>
            <a:r>
              <a:rPr lang="pt-PT" sz="1600" dirty="0"/>
              <a:t> </a:t>
            </a:r>
            <a:r>
              <a:rPr lang="pt-PT" sz="1600" dirty="0" err="1"/>
              <a:t>matrix</a:t>
            </a:r>
            <a:endParaRPr lang="pt-PT" sz="1600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6668F01-59C1-BC0B-3A5A-4927257D445A}"/>
              </a:ext>
            </a:extLst>
          </p:cNvPr>
          <p:cNvSpPr txBox="1"/>
          <p:nvPr/>
        </p:nvSpPr>
        <p:spPr>
          <a:xfrm>
            <a:off x="479108" y="6267547"/>
            <a:ext cx="32592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100" b="0" i="0" dirty="0">
                <a:solidFill>
                  <a:srgbClr val="000000"/>
                </a:solidFill>
                <a:effectLst/>
              </a:rPr>
              <a:t>Fig. 6 - Esquema de validação cruzada com k-</a:t>
            </a:r>
            <a:r>
              <a:rPr lang="pt-PT" sz="1100" b="0" i="0" dirty="0" err="1">
                <a:solidFill>
                  <a:srgbClr val="000000"/>
                </a:solidFill>
                <a:effectLst/>
              </a:rPr>
              <a:t>folds</a:t>
            </a:r>
            <a:endParaRPr lang="pt-PT" sz="1100" dirty="0"/>
          </a:p>
        </p:txBody>
      </p:sp>
      <p:sp>
        <p:nvSpPr>
          <p:cNvPr id="21" name="Marcador de Posição do Texto 3">
            <a:extLst>
              <a:ext uri="{FF2B5EF4-FFF2-40B4-BE49-F238E27FC236}">
                <a16:creationId xmlns:a16="http://schemas.microsoft.com/office/drawing/2014/main" id="{FC51AD70-D4BE-35A9-BB51-0273DB807BDF}"/>
              </a:ext>
            </a:extLst>
          </p:cNvPr>
          <p:cNvSpPr txBox="1">
            <a:spLocks/>
          </p:cNvSpPr>
          <p:nvPr/>
        </p:nvSpPr>
        <p:spPr>
          <a:xfrm>
            <a:off x="7327989" y="2185536"/>
            <a:ext cx="4071782" cy="335877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000000"/>
                </a:solidFill>
              </a:rPr>
              <a:t> 5 </a:t>
            </a:r>
            <a:r>
              <a:rPr lang="pt-PT" sz="1800" dirty="0" err="1">
                <a:solidFill>
                  <a:srgbClr val="000000"/>
                </a:solidFill>
              </a:rPr>
              <a:t>folds</a:t>
            </a:r>
            <a:r>
              <a:rPr lang="pt-PT" sz="1800" dirty="0">
                <a:solidFill>
                  <a:srgbClr val="000000"/>
                </a:solidFill>
              </a:rPr>
              <a:t> - 80% treino </a:t>
            </a:r>
            <a:endParaRPr lang="pt-PT" sz="1800" dirty="0"/>
          </a:p>
          <a:p>
            <a:pPr marL="0" indent="0">
              <a:lnSpc>
                <a:spcPct val="150000"/>
              </a:lnSpc>
              <a:buNone/>
            </a:pPr>
            <a:r>
              <a:rPr lang="pt-PT" sz="1800" dirty="0">
                <a:solidFill>
                  <a:srgbClr val="000000"/>
                </a:solidFill>
                <a:latin typeface="YALBs0kBfmE 0"/>
              </a:rPr>
              <a:t>                     20% validação</a:t>
            </a:r>
          </a:p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000000"/>
                </a:solidFill>
              </a:rPr>
              <a:t> Matriz de erro do </a:t>
            </a:r>
            <a:r>
              <a:rPr lang="pt-PT" sz="1800" dirty="0" err="1">
                <a:solidFill>
                  <a:srgbClr val="000000"/>
                </a:solidFill>
              </a:rPr>
              <a:t>dataset</a:t>
            </a:r>
            <a:r>
              <a:rPr lang="pt-PT" sz="1800" dirty="0">
                <a:solidFill>
                  <a:srgbClr val="000000"/>
                </a:solidFill>
              </a:rPr>
              <a:t> de validação do modelo</a:t>
            </a:r>
            <a:endParaRPr lang="pt-PT" sz="1800" dirty="0"/>
          </a:p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000000"/>
                </a:solidFill>
              </a:rPr>
              <a:t> Erros de comissão - falsos positivos</a:t>
            </a:r>
            <a:endParaRPr lang="pt-PT" sz="1800" dirty="0"/>
          </a:p>
          <a:p>
            <a:pPr>
              <a:lnSpc>
                <a:spcPct val="150000"/>
              </a:lnSpc>
            </a:pPr>
            <a:r>
              <a:rPr lang="pt-PT" sz="1800" dirty="0">
                <a:solidFill>
                  <a:srgbClr val="000000"/>
                </a:solidFill>
              </a:rPr>
              <a:t> Erros de omissão - falsos negativos</a:t>
            </a: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1439529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ítulo 1">
            <a:extLst>
              <a:ext uri="{FF2B5EF4-FFF2-40B4-BE49-F238E27FC236}">
                <a16:creationId xmlns:a16="http://schemas.microsoft.com/office/drawing/2014/main" id="{7D189A49-1E20-CF48-C719-381B30857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1690" y="395430"/>
            <a:ext cx="7546390" cy="984128"/>
          </a:xfrm>
        </p:spPr>
        <p:txBody>
          <a:bodyPr>
            <a:normAutofit/>
          </a:bodyPr>
          <a:lstStyle/>
          <a:p>
            <a:pPr algn="r"/>
            <a:r>
              <a:rPr lang="pt-PT" sz="3600" dirty="0"/>
              <a:t>MATRIZ DE ERRO</a:t>
            </a: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A7FBBE01-C4CB-FD6D-E18D-67477770018D}"/>
              </a:ext>
            </a:extLst>
          </p:cNvPr>
          <p:cNvSpPr/>
          <p:nvPr/>
        </p:nvSpPr>
        <p:spPr>
          <a:xfrm>
            <a:off x="1565011" y="2325777"/>
            <a:ext cx="3890909" cy="264503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55" name="Conexão reta 54">
            <a:extLst>
              <a:ext uri="{FF2B5EF4-FFF2-40B4-BE49-F238E27FC236}">
                <a16:creationId xmlns:a16="http://schemas.microsoft.com/office/drawing/2014/main" id="{99CA38F8-9A1F-3399-FF27-D5E7F8179018}"/>
              </a:ext>
            </a:extLst>
          </p:cNvPr>
          <p:cNvCxnSpPr>
            <a:cxnSpLocks/>
            <a:stCxn id="53" idx="0"/>
            <a:endCxn id="53" idx="2"/>
          </p:cNvCxnSpPr>
          <p:nvPr/>
        </p:nvCxnSpPr>
        <p:spPr>
          <a:xfrm>
            <a:off x="3510466" y="2325777"/>
            <a:ext cx="0" cy="26450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Conexão reta 57">
            <a:extLst>
              <a:ext uri="{FF2B5EF4-FFF2-40B4-BE49-F238E27FC236}">
                <a16:creationId xmlns:a16="http://schemas.microsoft.com/office/drawing/2014/main" id="{863B89C0-C649-F99A-BA73-61FDFC473D1E}"/>
              </a:ext>
            </a:extLst>
          </p:cNvPr>
          <p:cNvCxnSpPr>
            <a:cxnSpLocks/>
            <a:stCxn id="53" idx="1"/>
            <a:endCxn id="53" idx="3"/>
          </p:cNvCxnSpPr>
          <p:nvPr/>
        </p:nvCxnSpPr>
        <p:spPr>
          <a:xfrm>
            <a:off x="1565011" y="3648293"/>
            <a:ext cx="389090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51AA4499-3F58-0CEF-E20C-FB9DA3D3F928}"/>
              </a:ext>
            </a:extLst>
          </p:cNvPr>
          <p:cNvSpPr txBox="1"/>
          <p:nvPr/>
        </p:nvSpPr>
        <p:spPr>
          <a:xfrm>
            <a:off x="1792448" y="2738253"/>
            <a:ext cx="1479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00" dirty="0"/>
              <a:t>True Negatives</a:t>
            </a:r>
          </a:p>
          <a:p>
            <a:pPr algn="ctr"/>
            <a:r>
              <a:rPr lang="pt-PT" sz="1600" dirty="0"/>
              <a:t>(TN)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04477DB1-57EE-4A2A-1A1C-559D267A9F61}"/>
              </a:ext>
            </a:extLst>
          </p:cNvPr>
          <p:cNvSpPr txBox="1"/>
          <p:nvPr/>
        </p:nvSpPr>
        <p:spPr>
          <a:xfrm>
            <a:off x="3748981" y="4053226"/>
            <a:ext cx="14529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00" dirty="0"/>
              <a:t>True Positives</a:t>
            </a:r>
          </a:p>
          <a:p>
            <a:pPr algn="ctr"/>
            <a:r>
              <a:rPr lang="pt-PT" sz="1600" dirty="0"/>
              <a:t>(TP)</a:t>
            </a: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CB6EE062-7DC4-95BE-B7DE-65FA84E3BDA3}"/>
              </a:ext>
            </a:extLst>
          </p:cNvPr>
          <p:cNvSpPr txBox="1"/>
          <p:nvPr/>
        </p:nvSpPr>
        <p:spPr>
          <a:xfrm>
            <a:off x="3741883" y="2757577"/>
            <a:ext cx="1587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00" dirty="0"/>
              <a:t>False Positives</a:t>
            </a:r>
          </a:p>
          <a:p>
            <a:pPr algn="ctr"/>
            <a:r>
              <a:rPr lang="pt-PT" sz="1600" dirty="0"/>
              <a:t>(FP)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A4E50FF4-081F-8D26-509F-9CC080EDD00B}"/>
              </a:ext>
            </a:extLst>
          </p:cNvPr>
          <p:cNvSpPr txBox="1"/>
          <p:nvPr/>
        </p:nvSpPr>
        <p:spPr>
          <a:xfrm>
            <a:off x="1792448" y="4060769"/>
            <a:ext cx="1570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00" dirty="0"/>
              <a:t>False Negatives</a:t>
            </a:r>
          </a:p>
          <a:p>
            <a:pPr algn="ctr"/>
            <a:r>
              <a:rPr lang="pt-PT" sz="1600" dirty="0"/>
              <a:t>(FN)</a:t>
            </a:r>
          </a:p>
        </p:txBody>
      </p:sp>
      <p:sp>
        <p:nvSpPr>
          <p:cNvPr id="63" name="Chaveta à direita 62">
            <a:extLst>
              <a:ext uri="{FF2B5EF4-FFF2-40B4-BE49-F238E27FC236}">
                <a16:creationId xmlns:a16="http://schemas.microsoft.com/office/drawing/2014/main" id="{A49E72D2-2E27-A130-266A-AE7035C8F9E2}"/>
              </a:ext>
            </a:extLst>
          </p:cNvPr>
          <p:cNvSpPr/>
          <p:nvPr/>
        </p:nvSpPr>
        <p:spPr>
          <a:xfrm>
            <a:off x="5703678" y="2393779"/>
            <a:ext cx="237079" cy="1171518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2FEC1A06-A29D-8B31-91C0-FD918EDCC1CB}"/>
              </a:ext>
            </a:extLst>
          </p:cNvPr>
          <p:cNvSpPr txBox="1"/>
          <p:nvPr/>
        </p:nvSpPr>
        <p:spPr>
          <a:xfrm>
            <a:off x="6070215" y="2833344"/>
            <a:ext cx="1331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/>
              <a:t>Não estufa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AE4B10E0-B4DB-A80C-91BC-452F5E36F5A4}"/>
              </a:ext>
            </a:extLst>
          </p:cNvPr>
          <p:cNvSpPr txBox="1"/>
          <p:nvPr/>
        </p:nvSpPr>
        <p:spPr>
          <a:xfrm>
            <a:off x="6173906" y="4141283"/>
            <a:ext cx="11119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/>
              <a:t>Estufa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8" name="CaixaDeTexto 67">
                <a:extLst>
                  <a:ext uri="{FF2B5EF4-FFF2-40B4-BE49-F238E27FC236}">
                    <a16:creationId xmlns:a16="http://schemas.microsoft.com/office/drawing/2014/main" id="{AEA49A8D-541C-C146-8B51-2FB471CB1895}"/>
                  </a:ext>
                </a:extLst>
              </p:cNvPr>
              <p:cNvSpPr txBox="1"/>
              <p:nvPr/>
            </p:nvSpPr>
            <p:spPr>
              <a:xfrm>
                <a:off x="8067719" y="3656599"/>
                <a:ext cx="3080533" cy="16464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PT" sz="2000" b="1" dirty="0"/>
                  <a:t>Erros de Omissão (%) </a:t>
                </a:r>
              </a:p>
              <a:p>
                <a:pPr algn="ctr"/>
                <a:endParaRPr lang="pt-PT" sz="2000" b="1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t-PT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</m:num>
                        <m:den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 100</m:t>
                      </m:r>
                    </m:oMath>
                  </m:oMathPara>
                </a14:m>
                <a:endParaRPr lang="pt-PT" sz="2000" dirty="0"/>
              </a:p>
              <a:p>
                <a:pPr algn="ctr"/>
                <a:endParaRPr lang="pt-PT" sz="2000" dirty="0"/>
              </a:p>
            </p:txBody>
          </p:sp>
        </mc:Choice>
        <mc:Fallback>
          <p:sp>
            <p:nvSpPr>
              <p:cNvPr id="68" name="CaixaDeTexto 67">
                <a:extLst>
                  <a:ext uri="{FF2B5EF4-FFF2-40B4-BE49-F238E27FC236}">
                    <a16:creationId xmlns:a16="http://schemas.microsoft.com/office/drawing/2014/main" id="{AEA49A8D-541C-C146-8B51-2FB471CB18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7719" y="3656599"/>
                <a:ext cx="3080533" cy="1646476"/>
              </a:xfrm>
              <a:prstGeom prst="rect">
                <a:avLst/>
              </a:prstGeom>
              <a:blipFill>
                <a:blip r:embed="rId3"/>
                <a:stretch>
                  <a:fillRect t="-22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CaixaDeTexto 69">
            <a:extLst>
              <a:ext uri="{FF2B5EF4-FFF2-40B4-BE49-F238E27FC236}">
                <a16:creationId xmlns:a16="http://schemas.microsoft.com/office/drawing/2014/main" id="{24D9FF32-48AD-605E-B677-23BCC02B466F}"/>
              </a:ext>
            </a:extLst>
          </p:cNvPr>
          <p:cNvSpPr txBox="1"/>
          <p:nvPr/>
        </p:nvSpPr>
        <p:spPr>
          <a:xfrm>
            <a:off x="1565011" y="5187170"/>
            <a:ext cx="2712661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00" dirty="0"/>
              <a:t>Total pixels - 528 960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Estufas - 67 498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Não estufas - 461 462</a:t>
            </a:r>
          </a:p>
        </p:txBody>
      </p:sp>
      <p:sp>
        <p:nvSpPr>
          <p:cNvPr id="7" name="Chaveta à direita 6">
            <a:extLst>
              <a:ext uri="{FF2B5EF4-FFF2-40B4-BE49-F238E27FC236}">
                <a16:creationId xmlns:a16="http://schemas.microsoft.com/office/drawing/2014/main" id="{F98CFCDB-D758-F0CF-638C-19E13139CDFB}"/>
              </a:ext>
            </a:extLst>
          </p:cNvPr>
          <p:cNvSpPr/>
          <p:nvPr/>
        </p:nvSpPr>
        <p:spPr>
          <a:xfrm>
            <a:off x="5693518" y="3701718"/>
            <a:ext cx="237079" cy="1171518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C5EB6059-2A48-6C37-8F3C-6DCD8A81C84F}"/>
                  </a:ext>
                </a:extLst>
              </p:cNvPr>
              <p:cNvSpPr txBox="1"/>
              <p:nvPr/>
            </p:nvSpPr>
            <p:spPr>
              <a:xfrm>
                <a:off x="8067719" y="1723696"/>
                <a:ext cx="3080533" cy="16464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PT" sz="2000" b="1" dirty="0"/>
                  <a:t>Erros de Comissão (%) </a:t>
                </a:r>
              </a:p>
              <a:p>
                <a:pPr algn="ctr"/>
                <a:endParaRPr lang="pt-PT" sz="2000" b="1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t-PT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num>
                        <m:den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 100</m:t>
                      </m:r>
                    </m:oMath>
                  </m:oMathPara>
                </a14:m>
                <a:endParaRPr lang="pt-PT" sz="2000" dirty="0"/>
              </a:p>
              <a:p>
                <a:pPr algn="ctr"/>
                <a:endParaRPr lang="pt-PT" sz="2000" dirty="0"/>
              </a:p>
            </p:txBody>
          </p:sp>
        </mc:Choice>
        <mc:Fallback xmlns=""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C5EB6059-2A48-6C37-8F3C-6DCD8A81C8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7719" y="1723696"/>
                <a:ext cx="3080533" cy="1646476"/>
              </a:xfrm>
              <a:prstGeom prst="rect">
                <a:avLst/>
              </a:prstGeom>
              <a:blipFill>
                <a:blip r:embed="rId4"/>
                <a:stretch>
                  <a:fillRect t="-222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1774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ítulo 1">
            <a:extLst>
              <a:ext uri="{FF2B5EF4-FFF2-40B4-BE49-F238E27FC236}">
                <a16:creationId xmlns:a16="http://schemas.microsoft.com/office/drawing/2014/main" id="{7D189A49-1E20-CF48-C719-381B30857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1690" y="395430"/>
            <a:ext cx="7853682" cy="984128"/>
          </a:xfrm>
        </p:spPr>
        <p:txBody>
          <a:bodyPr>
            <a:normAutofit/>
          </a:bodyPr>
          <a:lstStyle/>
          <a:p>
            <a:pPr algn="r"/>
            <a:r>
              <a:rPr lang="pt-PT" sz="2800" dirty="0"/>
              <a:t>RESULTADOS K-FOLD CROSS VALIDATION</a:t>
            </a:r>
          </a:p>
        </p:txBody>
      </p:sp>
      <p:pic>
        <p:nvPicPr>
          <p:cNvPr id="8" name="Imagem 7" descr="Uma imagem com Tipo de letra, texto, branco, tipografia&#10;&#10;Descrição gerada automaticamente">
            <a:extLst>
              <a:ext uri="{FF2B5EF4-FFF2-40B4-BE49-F238E27FC236}">
                <a16:creationId xmlns:a16="http://schemas.microsoft.com/office/drawing/2014/main" id="{4A8E9A20-BAB9-871C-7540-F0B97A66C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2752" y="5209382"/>
            <a:ext cx="1295467" cy="412771"/>
          </a:xfrm>
          <a:prstGeom prst="rect">
            <a:avLst/>
          </a:prstGeom>
        </p:spPr>
      </p:pic>
      <p:pic>
        <p:nvPicPr>
          <p:cNvPr id="12" name="Imagem 11" descr="Uma imagem com Tipo de letra, texto, branco, tipografia&#10;&#10;Descrição gerada automaticamente">
            <a:extLst>
              <a:ext uri="{FF2B5EF4-FFF2-40B4-BE49-F238E27FC236}">
                <a16:creationId xmlns:a16="http://schemas.microsoft.com/office/drawing/2014/main" id="{CE095059-2C63-F0CD-1B4A-B789ED244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6402" y="4530102"/>
            <a:ext cx="1320868" cy="412771"/>
          </a:xfrm>
          <a:prstGeom prst="rect">
            <a:avLst/>
          </a:prstGeom>
        </p:spPr>
      </p:pic>
      <p:pic>
        <p:nvPicPr>
          <p:cNvPr id="30" name="Imagem 29" descr="Uma imagem com Tipo de letra, texto, branco, tipografia&#10;&#10;Descrição gerada automaticamente">
            <a:extLst>
              <a:ext uri="{FF2B5EF4-FFF2-40B4-BE49-F238E27FC236}">
                <a16:creationId xmlns:a16="http://schemas.microsoft.com/office/drawing/2014/main" id="{955963C6-421C-DA54-B8F2-298FA2E1A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650" y="3824941"/>
            <a:ext cx="1333569" cy="412771"/>
          </a:xfrm>
          <a:prstGeom prst="rect">
            <a:avLst/>
          </a:prstGeom>
        </p:spPr>
      </p:pic>
      <p:pic>
        <p:nvPicPr>
          <p:cNvPr id="32" name="Imagem 31" descr="Uma imagem com Tipo de letra, texto, branco, tipografia&#10;&#10;Descrição gerada automaticamente">
            <a:extLst>
              <a:ext uri="{FF2B5EF4-FFF2-40B4-BE49-F238E27FC236}">
                <a16:creationId xmlns:a16="http://schemas.microsoft.com/office/drawing/2014/main" id="{6161B852-2CCA-0888-6609-5EDC7CA3DA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2752" y="3183303"/>
            <a:ext cx="1314518" cy="393720"/>
          </a:xfrm>
          <a:prstGeom prst="rect">
            <a:avLst/>
          </a:prstGeom>
        </p:spPr>
      </p:pic>
      <p:pic>
        <p:nvPicPr>
          <p:cNvPr id="34" name="Imagem 33" descr="Uma imagem com Tipo de letra, texto, branco, tipografia&#10;&#10;Descrição gerada automaticamente">
            <a:extLst>
              <a:ext uri="{FF2B5EF4-FFF2-40B4-BE49-F238E27FC236}">
                <a16:creationId xmlns:a16="http://schemas.microsoft.com/office/drawing/2014/main" id="{27B60114-76ED-C3D1-ECA3-DF3C12D8C1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9103" y="2482575"/>
            <a:ext cx="1308167" cy="419122"/>
          </a:xfrm>
          <a:prstGeom prst="rect">
            <a:avLst/>
          </a:prstGeom>
        </p:spPr>
      </p:pic>
      <p:sp>
        <p:nvSpPr>
          <p:cNvPr id="35" name="CaixaDeTexto 34">
            <a:extLst>
              <a:ext uri="{FF2B5EF4-FFF2-40B4-BE49-F238E27FC236}">
                <a16:creationId xmlns:a16="http://schemas.microsoft.com/office/drawing/2014/main" id="{193232A5-2A9C-9418-0CAC-3D2C6C5FB905}"/>
              </a:ext>
            </a:extLst>
          </p:cNvPr>
          <p:cNvSpPr txBox="1"/>
          <p:nvPr/>
        </p:nvSpPr>
        <p:spPr>
          <a:xfrm>
            <a:off x="2409944" y="2545942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1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CC7261C-9F70-AEB2-5086-086E22C2C9E8}"/>
              </a:ext>
            </a:extLst>
          </p:cNvPr>
          <p:cNvSpPr txBox="1"/>
          <p:nvPr/>
        </p:nvSpPr>
        <p:spPr>
          <a:xfrm>
            <a:off x="2409944" y="3226425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2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CD806D63-123B-C85A-D955-5CF310A4A551}"/>
              </a:ext>
            </a:extLst>
          </p:cNvPr>
          <p:cNvSpPr txBox="1"/>
          <p:nvPr/>
        </p:nvSpPr>
        <p:spPr>
          <a:xfrm>
            <a:off x="2409944" y="3885133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3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39DEA61E-9870-DB84-FE37-507904471ABC}"/>
              </a:ext>
            </a:extLst>
          </p:cNvPr>
          <p:cNvSpPr txBox="1"/>
          <p:nvPr/>
        </p:nvSpPr>
        <p:spPr>
          <a:xfrm>
            <a:off x="2409944" y="4590293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4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8E9AC788-BDB7-1AB4-706B-9BD29CF4EAB9}"/>
              </a:ext>
            </a:extLst>
          </p:cNvPr>
          <p:cNvSpPr txBox="1"/>
          <p:nvPr/>
        </p:nvSpPr>
        <p:spPr>
          <a:xfrm>
            <a:off x="2409944" y="5269573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5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CA57D3E5-1B79-B011-A949-CB51A6D17683}"/>
              </a:ext>
            </a:extLst>
          </p:cNvPr>
          <p:cNvSpPr txBox="1"/>
          <p:nvPr/>
        </p:nvSpPr>
        <p:spPr>
          <a:xfrm>
            <a:off x="2430782" y="1929258"/>
            <a:ext cx="60337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b="1" dirty="0" err="1"/>
              <a:t>Folds</a:t>
            </a:r>
            <a:endParaRPr lang="pt-PT" sz="1300" b="1" dirty="0"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BCE062B8-4B5A-C201-2CB2-EE583BB67472}"/>
              </a:ext>
            </a:extLst>
          </p:cNvPr>
          <p:cNvSpPr txBox="1"/>
          <p:nvPr/>
        </p:nvSpPr>
        <p:spPr>
          <a:xfrm>
            <a:off x="3536036" y="1929258"/>
            <a:ext cx="122046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b="1" dirty="0"/>
              <a:t>Matriz de erro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4CB249C6-3B0F-31A4-6A6A-E710A755492E}"/>
              </a:ext>
            </a:extLst>
          </p:cNvPr>
          <p:cNvSpPr txBox="1"/>
          <p:nvPr/>
        </p:nvSpPr>
        <p:spPr>
          <a:xfrm>
            <a:off x="5258717" y="1829230"/>
            <a:ext cx="207891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300" b="1" dirty="0"/>
              <a:t>Erros de Comissão (EC ) / Erros de Omissão (EO)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232A20BC-5CEF-A5BC-5649-675F4D7FF012}"/>
              </a:ext>
            </a:extLst>
          </p:cNvPr>
          <p:cNvSpPr txBox="1"/>
          <p:nvPr/>
        </p:nvSpPr>
        <p:spPr>
          <a:xfrm>
            <a:off x="8371100" y="4506581"/>
            <a:ext cx="2030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Erros comissão – 15.3%</a:t>
            </a:r>
          </a:p>
          <a:p>
            <a:r>
              <a:rPr lang="pt-PT" sz="1400" dirty="0"/>
              <a:t>Erros omissão – 29.64%</a:t>
            </a:r>
          </a:p>
        </p:txBody>
      </p:sp>
      <p:sp>
        <p:nvSpPr>
          <p:cNvPr id="79" name="Retângulo 78">
            <a:extLst>
              <a:ext uri="{FF2B5EF4-FFF2-40B4-BE49-F238E27FC236}">
                <a16:creationId xmlns:a16="http://schemas.microsoft.com/office/drawing/2014/main" id="{7672C70D-8349-CAC3-CCA5-113106E005EA}"/>
              </a:ext>
            </a:extLst>
          </p:cNvPr>
          <p:cNvSpPr/>
          <p:nvPr/>
        </p:nvSpPr>
        <p:spPr>
          <a:xfrm>
            <a:off x="8420112" y="3457503"/>
            <a:ext cx="1853315" cy="85526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80" name="Conexão reta 79">
            <a:extLst>
              <a:ext uri="{FF2B5EF4-FFF2-40B4-BE49-F238E27FC236}">
                <a16:creationId xmlns:a16="http://schemas.microsoft.com/office/drawing/2014/main" id="{4358A5BF-A4B1-7660-C872-5CAFA35B38F2}"/>
              </a:ext>
            </a:extLst>
          </p:cNvPr>
          <p:cNvCxnSpPr>
            <a:cxnSpLocks/>
            <a:stCxn id="79" idx="0"/>
            <a:endCxn id="79" idx="2"/>
          </p:cNvCxnSpPr>
          <p:nvPr/>
        </p:nvCxnSpPr>
        <p:spPr>
          <a:xfrm>
            <a:off x="9346770" y="3457503"/>
            <a:ext cx="0" cy="85526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Conexão reta 80">
            <a:extLst>
              <a:ext uri="{FF2B5EF4-FFF2-40B4-BE49-F238E27FC236}">
                <a16:creationId xmlns:a16="http://schemas.microsoft.com/office/drawing/2014/main" id="{83ED77FE-710F-32EC-3127-22F9E5E5D3DC}"/>
              </a:ext>
            </a:extLst>
          </p:cNvPr>
          <p:cNvCxnSpPr>
            <a:cxnSpLocks/>
            <a:stCxn id="79" idx="1"/>
            <a:endCxn id="79" idx="3"/>
          </p:cNvCxnSpPr>
          <p:nvPr/>
        </p:nvCxnSpPr>
        <p:spPr>
          <a:xfrm>
            <a:off x="8420112" y="3885133"/>
            <a:ext cx="185331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" name="CaixaDeTexto 81">
            <a:extLst>
              <a:ext uri="{FF2B5EF4-FFF2-40B4-BE49-F238E27FC236}">
                <a16:creationId xmlns:a16="http://schemas.microsoft.com/office/drawing/2014/main" id="{F9EA985F-273A-4BE5-ABAB-F448316AD54A}"/>
              </a:ext>
            </a:extLst>
          </p:cNvPr>
          <p:cNvSpPr txBox="1"/>
          <p:nvPr/>
        </p:nvSpPr>
        <p:spPr>
          <a:xfrm>
            <a:off x="8325601" y="3497674"/>
            <a:ext cx="1157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/>
              <a:t>90599</a:t>
            </a:r>
          </a:p>
        </p:txBody>
      </p: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384BAD6B-BAF5-4456-AF21-0D20C3FA42BE}"/>
              </a:ext>
            </a:extLst>
          </p:cNvPr>
          <p:cNvSpPr txBox="1"/>
          <p:nvPr/>
        </p:nvSpPr>
        <p:spPr>
          <a:xfrm>
            <a:off x="9278465" y="3932975"/>
            <a:ext cx="1157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/>
              <a:t>9498,2</a:t>
            </a:r>
          </a:p>
        </p:txBody>
      </p:sp>
      <p:sp>
        <p:nvSpPr>
          <p:cNvPr id="84" name="CaixaDeTexto 83">
            <a:extLst>
              <a:ext uri="{FF2B5EF4-FFF2-40B4-BE49-F238E27FC236}">
                <a16:creationId xmlns:a16="http://schemas.microsoft.com/office/drawing/2014/main" id="{A3DC9F33-8790-9222-6769-30B1A8BFDAF8}"/>
              </a:ext>
            </a:extLst>
          </p:cNvPr>
          <p:cNvSpPr txBox="1"/>
          <p:nvPr/>
        </p:nvSpPr>
        <p:spPr>
          <a:xfrm>
            <a:off x="9269697" y="3486699"/>
            <a:ext cx="1157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/>
              <a:t>1693,4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B9EC81D0-FEA9-A261-B062-4B0E30114DF5}"/>
              </a:ext>
            </a:extLst>
          </p:cNvPr>
          <p:cNvSpPr txBox="1"/>
          <p:nvPr/>
        </p:nvSpPr>
        <p:spPr>
          <a:xfrm>
            <a:off x="8308731" y="3925098"/>
            <a:ext cx="1191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/>
              <a:t>4001,4</a:t>
            </a:r>
          </a:p>
        </p:txBody>
      </p: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A567CBE7-34E4-A468-9F17-0ED16F2AB120}"/>
              </a:ext>
            </a:extLst>
          </p:cNvPr>
          <p:cNvSpPr txBox="1"/>
          <p:nvPr/>
        </p:nvSpPr>
        <p:spPr>
          <a:xfrm>
            <a:off x="8286673" y="3136612"/>
            <a:ext cx="219015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/>
              <a:t>Média das Matrizes de Erros</a:t>
            </a:r>
          </a:p>
        </p:txBody>
      </p:sp>
      <p:sp>
        <p:nvSpPr>
          <p:cNvPr id="2" name="Chaveta à direita 1">
            <a:extLst>
              <a:ext uri="{FF2B5EF4-FFF2-40B4-BE49-F238E27FC236}">
                <a16:creationId xmlns:a16="http://schemas.microsoft.com/office/drawing/2014/main" id="{3994B1EA-838C-9749-5040-0880C5444660}"/>
              </a:ext>
            </a:extLst>
          </p:cNvPr>
          <p:cNvSpPr/>
          <p:nvPr/>
        </p:nvSpPr>
        <p:spPr>
          <a:xfrm>
            <a:off x="7355840" y="2467156"/>
            <a:ext cx="528320" cy="3154997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8F4430B-CDEE-CF54-D926-059DF97C6573}"/>
              </a:ext>
            </a:extLst>
          </p:cNvPr>
          <p:cNvSpPr txBox="1"/>
          <p:nvPr/>
        </p:nvSpPr>
        <p:spPr>
          <a:xfrm>
            <a:off x="5626925" y="2395375"/>
            <a:ext cx="14237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00" dirty="0"/>
              <a:t>EC – 18.6% </a:t>
            </a:r>
          </a:p>
          <a:p>
            <a:r>
              <a:rPr lang="pt-PT" sz="1600" dirty="0"/>
              <a:t>EO – 22.8%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36242CB-BA59-C14E-29B4-7A2F97D16622}"/>
              </a:ext>
            </a:extLst>
          </p:cNvPr>
          <p:cNvSpPr txBox="1"/>
          <p:nvPr/>
        </p:nvSpPr>
        <p:spPr>
          <a:xfrm>
            <a:off x="5622979" y="3070104"/>
            <a:ext cx="14562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00" dirty="0"/>
              <a:t>EC – 13.0% </a:t>
            </a:r>
          </a:p>
          <a:p>
            <a:r>
              <a:rPr lang="pt-PT" sz="1600" dirty="0"/>
              <a:t>EO – 36.99%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8FE79EA-CEEF-9324-5247-62BB6C3E1941}"/>
              </a:ext>
            </a:extLst>
          </p:cNvPr>
          <p:cNvSpPr txBox="1"/>
          <p:nvPr/>
        </p:nvSpPr>
        <p:spPr>
          <a:xfrm>
            <a:off x="5639237" y="3751961"/>
            <a:ext cx="14237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00" dirty="0"/>
              <a:t>EC – 13.2% </a:t>
            </a:r>
          </a:p>
          <a:p>
            <a:r>
              <a:rPr lang="pt-PT" sz="1600" dirty="0"/>
              <a:t>EO – 33.05%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5B845F-44F9-C008-4DAC-8037A469C7A4}"/>
              </a:ext>
            </a:extLst>
          </p:cNvPr>
          <p:cNvSpPr txBox="1"/>
          <p:nvPr/>
        </p:nvSpPr>
        <p:spPr>
          <a:xfrm>
            <a:off x="5639237" y="4433974"/>
            <a:ext cx="14562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00" dirty="0"/>
              <a:t>EC – 18.9% </a:t>
            </a:r>
          </a:p>
          <a:p>
            <a:r>
              <a:rPr lang="pt-PT" sz="1600" dirty="0"/>
              <a:t>EO – 24.35%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0D179E0-31E9-904D-EBBE-F50E3419E7F2}"/>
              </a:ext>
            </a:extLst>
          </p:cNvPr>
          <p:cNvSpPr txBox="1"/>
          <p:nvPr/>
        </p:nvSpPr>
        <p:spPr>
          <a:xfrm>
            <a:off x="5631388" y="5123379"/>
            <a:ext cx="133357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00" dirty="0"/>
              <a:t>EC – 12.1% </a:t>
            </a:r>
          </a:p>
          <a:p>
            <a:r>
              <a:rPr lang="pt-PT" sz="1600" dirty="0"/>
              <a:t>EO – 27.7%</a:t>
            </a:r>
          </a:p>
        </p:txBody>
      </p:sp>
    </p:spTree>
    <p:extLst>
      <p:ext uri="{BB962C8B-B14F-4D97-AF65-F5344CB8AC3E}">
        <p14:creationId xmlns:p14="http://schemas.microsoft.com/office/powerpoint/2010/main" val="3836795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verde, arte, Saturação de cores, captura de ecrã&#10;&#10;Descrição gerada automaticamente">
            <a:extLst>
              <a:ext uri="{FF2B5EF4-FFF2-40B4-BE49-F238E27FC236}">
                <a16:creationId xmlns:a16="http://schemas.microsoft.com/office/drawing/2014/main" id="{13E45129-E855-E87B-9A59-D1D7DEA10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2413" y="1760426"/>
            <a:ext cx="1492036" cy="3795532"/>
          </a:xfrm>
          <a:prstGeom prst="rect">
            <a:avLst/>
          </a:prstGeom>
        </p:spPr>
      </p:pic>
      <p:pic>
        <p:nvPicPr>
          <p:cNvPr id="5" name="Imagem 4" descr="Uma imagem com verde, Saturação de cores, arte, luz&#10;&#10;Descrição gerada automaticamente">
            <a:extLst>
              <a:ext uri="{FF2B5EF4-FFF2-40B4-BE49-F238E27FC236}">
                <a16:creationId xmlns:a16="http://schemas.microsoft.com/office/drawing/2014/main" id="{63ECD39D-281F-FD18-A548-20979A158C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7320" y="1760426"/>
            <a:ext cx="1492036" cy="3795532"/>
          </a:xfrm>
          <a:prstGeom prst="rect">
            <a:avLst/>
          </a:prstGeom>
        </p:spPr>
      </p:pic>
      <p:pic>
        <p:nvPicPr>
          <p:cNvPr id="7" name="Imagem 6" descr="Uma imagem com verde, Saturação de cores, arte, captura de ecrã&#10;&#10;Descrição gerada automaticamente">
            <a:extLst>
              <a:ext uri="{FF2B5EF4-FFF2-40B4-BE49-F238E27FC236}">
                <a16:creationId xmlns:a16="http://schemas.microsoft.com/office/drawing/2014/main" id="{EBF919A3-BB74-7AD0-BBE8-47B79B360D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2227" y="1760426"/>
            <a:ext cx="1492036" cy="3795532"/>
          </a:xfrm>
          <a:prstGeom prst="rect">
            <a:avLst/>
          </a:prstGeom>
        </p:spPr>
      </p:pic>
      <p:pic>
        <p:nvPicPr>
          <p:cNvPr id="9" name="Imagem 8" descr="Uma imagem com verde, Saturação de cores, arte, captura de ecrã&#10;&#10;Descrição gerada automaticamente">
            <a:extLst>
              <a:ext uri="{FF2B5EF4-FFF2-40B4-BE49-F238E27FC236}">
                <a16:creationId xmlns:a16="http://schemas.microsoft.com/office/drawing/2014/main" id="{9C06CF3B-B9A9-D2C7-89F5-05B7B44482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7134" y="1760426"/>
            <a:ext cx="1492036" cy="3795532"/>
          </a:xfrm>
          <a:prstGeom prst="rect">
            <a:avLst/>
          </a:prstGeom>
        </p:spPr>
      </p:pic>
      <p:pic>
        <p:nvPicPr>
          <p:cNvPr id="13" name="Imagem 12" descr="Uma imagem com Saturação de cores, verde, arte, captura de ecrã&#10;&#10;Descrição gerada automaticamente">
            <a:extLst>
              <a:ext uri="{FF2B5EF4-FFF2-40B4-BE49-F238E27FC236}">
                <a16:creationId xmlns:a16="http://schemas.microsoft.com/office/drawing/2014/main" id="{7F3FC06D-5281-70DA-D4CB-E5F86739EE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42041" y="1760426"/>
            <a:ext cx="1492036" cy="3795532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C91546F4-0325-9F87-E615-B1AD4AD125F9}"/>
              </a:ext>
            </a:extLst>
          </p:cNvPr>
          <p:cNvSpPr txBox="1"/>
          <p:nvPr/>
        </p:nvSpPr>
        <p:spPr>
          <a:xfrm>
            <a:off x="2518171" y="1468038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1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E61AE2B-0F5F-0733-9C86-AA2A927430A6}"/>
              </a:ext>
            </a:extLst>
          </p:cNvPr>
          <p:cNvSpPr txBox="1"/>
          <p:nvPr/>
        </p:nvSpPr>
        <p:spPr>
          <a:xfrm>
            <a:off x="4172451" y="1468038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2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8F1B006-5540-DA27-3183-2CCCD73FFCAC}"/>
              </a:ext>
            </a:extLst>
          </p:cNvPr>
          <p:cNvSpPr txBox="1"/>
          <p:nvPr/>
        </p:nvSpPr>
        <p:spPr>
          <a:xfrm>
            <a:off x="5901297" y="1466700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3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D5BDF43-ECE1-E10E-7FA3-8FD71F5C7DB2}"/>
              </a:ext>
            </a:extLst>
          </p:cNvPr>
          <p:cNvSpPr txBox="1"/>
          <p:nvPr/>
        </p:nvSpPr>
        <p:spPr>
          <a:xfrm>
            <a:off x="7642265" y="1466700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4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C91650A-5509-3962-4926-FC1EE7E20810}"/>
              </a:ext>
            </a:extLst>
          </p:cNvPr>
          <p:cNvSpPr txBox="1"/>
          <p:nvPr/>
        </p:nvSpPr>
        <p:spPr>
          <a:xfrm>
            <a:off x="9371111" y="1466700"/>
            <a:ext cx="6217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 err="1"/>
              <a:t>Fold</a:t>
            </a:r>
            <a:r>
              <a:rPr lang="pt-PT" sz="1300" dirty="0"/>
              <a:t> 5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2C4638A-D7DD-FE6A-9732-D5A99B3F96C4}"/>
              </a:ext>
            </a:extLst>
          </p:cNvPr>
          <p:cNvSpPr txBox="1"/>
          <p:nvPr/>
        </p:nvSpPr>
        <p:spPr>
          <a:xfrm>
            <a:off x="2252942" y="5602124"/>
            <a:ext cx="99097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/>
              <a:t>EC – 18,6%</a:t>
            </a:r>
          </a:p>
          <a:p>
            <a:r>
              <a:rPr lang="pt-PT" sz="1300" dirty="0"/>
              <a:t>EO – 22,8%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177190C-BFF8-CD19-31EE-9D2A25DF29CA}"/>
              </a:ext>
            </a:extLst>
          </p:cNvPr>
          <p:cNvSpPr txBox="1"/>
          <p:nvPr/>
        </p:nvSpPr>
        <p:spPr>
          <a:xfrm>
            <a:off x="3987848" y="5602124"/>
            <a:ext cx="108715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/>
              <a:t>EC – 13%</a:t>
            </a:r>
          </a:p>
          <a:p>
            <a:r>
              <a:rPr lang="pt-PT" sz="1300" dirty="0"/>
              <a:t>EO – 36,99%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6E80468-FEFB-DBB7-4080-8D83D769F4D7}"/>
              </a:ext>
            </a:extLst>
          </p:cNvPr>
          <p:cNvSpPr txBox="1"/>
          <p:nvPr/>
        </p:nvSpPr>
        <p:spPr>
          <a:xfrm>
            <a:off x="5716694" y="5602124"/>
            <a:ext cx="108715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/>
              <a:t>EC – 13,2%</a:t>
            </a:r>
          </a:p>
          <a:p>
            <a:r>
              <a:rPr lang="pt-PT" sz="1300" dirty="0"/>
              <a:t>EO – 33,05%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855C6752-202F-D405-B66B-4528BB427220}"/>
              </a:ext>
            </a:extLst>
          </p:cNvPr>
          <p:cNvSpPr txBox="1"/>
          <p:nvPr/>
        </p:nvSpPr>
        <p:spPr>
          <a:xfrm>
            <a:off x="7445540" y="5602123"/>
            <a:ext cx="108715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/>
              <a:t>EC – 18,9%</a:t>
            </a:r>
          </a:p>
          <a:p>
            <a:r>
              <a:rPr lang="pt-PT" sz="1300" dirty="0"/>
              <a:t>EO – 24,35%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8FB8A48-0139-44C0-5653-AD8AB492427D}"/>
              </a:ext>
            </a:extLst>
          </p:cNvPr>
          <p:cNvSpPr txBox="1"/>
          <p:nvPr/>
        </p:nvSpPr>
        <p:spPr>
          <a:xfrm>
            <a:off x="9153363" y="5602123"/>
            <a:ext cx="99097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/>
              <a:t>EC – 12,1%</a:t>
            </a:r>
          </a:p>
          <a:p>
            <a:r>
              <a:rPr lang="pt-PT" sz="1300" dirty="0"/>
              <a:t>EO – 27,7%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745465D9-E359-DB58-093B-39EEE54DA62E}"/>
              </a:ext>
            </a:extLst>
          </p:cNvPr>
          <p:cNvSpPr txBox="1"/>
          <p:nvPr/>
        </p:nvSpPr>
        <p:spPr>
          <a:xfrm>
            <a:off x="2252942" y="6248475"/>
            <a:ext cx="414267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00" dirty="0"/>
              <a:t>Erros de comissão (EC)                     Erros de omissão (EO)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94A00660-E897-876F-B497-E4A1109578B0}"/>
              </a:ext>
            </a:extLst>
          </p:cNvPr>
          <p:cNvSpPr/>
          <p:nvPr/>
        </p:nvSpPr>
        <p:spPr>
          <a:xfrm>
            <a:off x="1955270" y="6326768"/>
            <a:ext cx="289182" cy="135802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FBCD371F-CFEB-9A97-897C-11F842730E21}"/>
              </a:ext>
            </a:extLst>
          </p:cNvPr>
          <p:cNvSpPr/>
          <p:nvPr/>
        </p:nvSpPr>
        <p:spPr>
          <a:xfrm>
            <a:off x="4315788" y="6326768"/>
            <a:ext cx="289182" cy="13580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8" name="Título 1">
            <a:extLst>
              <a:ext uri="{FF2B5EF4-FFF2-40B4-BE49-F238E27FC236}">
                <a16:creationId xmlns:a16="http://schemas.microsoft.com/office/drawing/2014/main" id="{7D189A49-1E20-CF48-C719-381B30857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1690" y="395430"/>
            <a:ext cx="7853682" cy="540143"/>
          </a:xfrm>
        </p:spPr>
        <p:txBody>
          <a:bodyPr>
            <a:normAutofit/>
          </a:bodyPr>
          <a:lstStyle/>
          <a:p>
            <a:pPr algn="r"/>
            <a:r>
              <a:rPr lang="pt-PT" sz="2800" dirty="0"/>
              <a:t>RESULTADOS K-FOLD CROSS VALIDATION</a:t>
            </a:r>
          </a:p>
        </p:txBody>
      </p:sp>
    </p:spTree>
    <p:extLst>
      <p:ext uri="{BB962C8B-B14F-4D97-AF65-F5344CB8AC3E}">
        <p14:creationId xmlns:p14="http://schemas.microsoft.com/office/powerpoint/2010/main" val="764832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2282</TotalTime>
  <Words>610</Words>
  <Application>Microsoft Office PowerPoint</Application>
  <PresentationFormat>Ecrã Panorâmico</PresentationFormat>
  <Paragraphs>114</Paragraphs>
  <Slides>11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Cambria Math</vt:lpstr>
      <vt:lpstr>YALBs0kBfmE 0</vt:lpstr>
      <vt:lpstr>Office Theme</vt:lpstr>
      <vt:lpstr>Apresentação do PowerPoint</vt:lpstr>
      <vt:lpstr>Apresentação do PowerPoint</vt:lpstr>
      <vt:lpstr>MOTIVAÇÃO E OBJECTIVOS</vt:lpstr>
      <vt:lpstr>Apresentação do PowerPoint</vt:lpstr>
      <vt:lpstr>SEGMENTAÇÃO DE IMAGEM </vt:lpstr>
      <vt:lpstr>K-FOLD CROSS VALIDATION</vt:lpstr>
      <vt:lpstr>MATRIZ DE ERRO</vt:lpstr>
      <vt:lpstr>RESULTADOS K-FOLD CROSS VALIDATION</vt:lpstr>
      <vt:lpstr>RESULTADOS K-FOLD CROSS VALIDATION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João Da Silva Raimundo</dc:creator>
  <cp:lastModifiedBy>Inês Silveira</cp:lastModifiedBy>
  <cp:revision>7</cp:revision>
  <dcterms:created xsi:type="dcterms:W3CDTF">2023-10-25T16:34:25Z</dcterms:created>
  <dcterms:modified xsi:type="dcterms:W3CDTF">2023-11-14T22:23:48Z</dcterms:modified>
</cp:coreProperties>
</file>

<file path=docProps/thumbnail.jpeg>
</file>